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6"/>
  </p:notesMasterIdLst>
  <p:handoutMasterIdLst>
    <p:handoutMasterId r:id="rId27"/>
  </p:handoutMasterIdLst>
  <p:sldIdLst>
    <p:sldId id="280" r:id="rId2"/>
    <p:sldId id="273" r:id="rId3"/>
    <p:sldId id="281" r:id="rId4"/>
    <p:sldId id="272" r:id="rId5"/>
    <p:sldId id="283" r:id="rId6"/>
    <p:sldId id="278" r:id="rId7"/>
    <p:sldId id="258" r:id="rId8"/>
    <p:sldId id="268" r:id="rId9"/>
    <p:sldId id="267" r:id="rId10"/>
    <p:sldId id="260" r:id="rId11"/>
    <p:sldId id="261" r:id="rId12"/>
    <p:sldId id="284" r:id="rId13"/>
    <p:sldId id="259" r:id="rId14"/>
    <p:sldId id="274" r:id="rId15"/>
    <p:sldId id="275" r:id="rId16"/>
    <p:sldId id="264" r:id="rId17"/>
    <p:sldId id="285" r:id="rId18"/>
    <p:sldId id="270" r:id="rId19"/>
    <p:sldId id="282" r:id="rId20"/>
    <p:sldId id="265" r:id="rId21"/>
    <p:sldId id="269" r:id="rId22"/>
    <p:sldId id="279" r:id="rId23"/>
    <p:sldId id="286" r:id="rId24"/>
    <p:sldId id="266" r:id="rId2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3" autoAdjust="0"/>
    <p:restoredTop sz="94595"/>
  </p:normalViewPr>
  <p:slideViewPr>
    <p:cSldViewPr>
      <p:cViewPr>
        <p:scale>
          <a:sx n="103" d="100"/>
          <a:sy n="103" d="100"/>
        </p:scale>
        <p:origin x="-124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6%20-%20PLOA%202017%20-%2005.1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6%20-%20PLOA%202017%20-%2005.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anne\Desktop\14.%20Aloca&#231;&#227;o%20Matriz,%20PDI%20e%20Ativ.%20Espec.%202016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ayanne\Desktop\14.%20Aloca&#231;&#227;o%20Matriz,%20PDI%20e%20Ativ.%20Espec.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anne\Desktop\14.%20Aloca&#231;&#227;o%20Matriz,%20PDI%20e%20Ativ.%20Espec.%20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anne\Desktop\14.%20Aloca&#231;&#227;o%20Matriz,%20PDI%20e%20Ativ.%20Espec.%202016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Fernando-DOR\Desktop\Or&#231;amento%2018.11\outra\6%20-%20PLOA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8.7455857459347777E-3"/>
          <c:y val="0"/>
          <c:w val="0.96793285226490822"/>
          <c:h val="0.7226904680038102"/>
        </c:manualLayout>
      </c:layout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'PLOA 2017 '!$AA$43:$AA$47</c:f>
              <c:strCache>
                <c:ptCount val="5"/>
                <c:pt idx="0">
                  <c:v>0100 - Recursos Ordinários</c:v>
                </c:pt>
                <c:pt idx="1">
                  <c:v>0112 - Manutenção e Desenvolvimento do Ensino </c:v>
                </c:pt>
                <c:pt idx="2">
                  <c:v>0250 - Próprios não Financeiros</c:v>
                </c:pt>
                <c:pt idx="3">
                  <c:v>0280 - Próprios Financeiros</c:v>
                </c:pt>
                <c:pt idx="4">
                  <c:v>Total</c:v>
                </c:pt>
              </c:strCache>
            </c:strRef>
          </c:cat>
          <c:val>
            <c:numRef>
              <c:f>'PLOA 2017 '!$AB$43:$AB$47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v>2017</c:v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0"/>
              <c:layout>
                <c:manualLayout>
                  <c:x val="-3.5923813323291622E-2"/>
                  <c:y val="1.342259841244734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865964716726379E-2"/>
                  <c:y val="2.63635941599260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149530923278021E-2"/>
                  <c:y val="2.39669037817509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819318264375619E-2"/>
                  <c:y val="1.679759138278461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918086112342667E-2"/>
                  <c:y val="2.54060503033229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rot="0" vert="horz"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'PLOA 2017 '!$AA$43:$AA$47</c:f>
              <c:strCache>
                <c:ptCount val="5"/>
                <c:pt idx="0">
                  <c:v>0100 - Recursos Ordinários</c:v>
                </c:pt>
                <c:pt idx="1">
                  <c:v>0112 - Manutenção e Desenvolvimento do Ensino </c:v>
                </c:pt>
                <c:pt idx="2">
                  <c:v>0250 - Próprios não Financeiros</c:v>
                </c:pt>
                <c:pt idx="3">
                  <c:v>0280 - Próprios Financeiros</c:v>
                </c:pt>
                <c:pt idx="4">
                  <c:v>Total</c:v>
                </c:pt>
              </c:strCache>
            </c:strRef>
          </c:cat>
          <c:val>
            <c:numRef>
              <c:f>'PLOA 2017 '!$AC$43:$AC$47</c:f>
              <c:numCache>
                <c:formatCode>_-* #,##0.0_-;\-* #,##0.0_-;_-* "-"??_-;_-@_-</c:formatCode>
                <c:ptCount val="5"/>
                <c:pt idx="0">
                  <c:v>30.79</c:v>
                </c:pt>
                <c:pt idx="1">
                  <c:v>105.85</c:v>
                </c:pt>
                <c:pt idx="2">
                  <c:v>57.74</c:v>
                </c:pt>
                <c:pt idx="3">
                  <c:v>14.129999999999999</c:v>
                </c:pt>
                <c:pt idx="4" formatCode="_(* #,##0.00_);_(* \(#,##0.00\);_(* &quot;-&quot;??_);_(@_)">
                  <c:v>208.51</c:v>
                </c:pt>
              </c:numCache>
            </c:numRef>
          </c:val>
        </c:ser>
        <c:ser>
          <c:idx val="2"/>
          <c:order val="2"/>
          <c:tx>
            <c:v>2016</c:v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2.9087450922286311E-2"/>
                  <c:y val="2.06696617118710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977966518179328E-2"/>
                  <c:y val="2.16481530198110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062771269534201E-2"/>
                  <c:y val="1.925146264163593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87924790717125E-2"/>
                  <c:y val="1.925146264163593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236757237804362E-2"/>
                  <c:y val="1.438014226905060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rot="0" vert="horz"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'PLOA 2017 '!$AA$43:$AA$47</c:f>
              <c:strCache>
                <c:ptCount val="5"/>
                <c:pt idx="0">
                  <c:v>0100 - Recursos Ordinários</c:v>
                </c:pt>
                <c:pt idx="1">
                  <c:v>0112 - Manutenção e Desenvolvimento do Ensino </c:v>
                </c:pt>
                <c:pt idx="2">
                  <c:v>0250 - Próprios não Financeiros</c:v>
                </c:pt>
                <c:pt idx="3">
                  <c:v>0280 - Próprios Financeiros</c:v>
                </c:pt>
                <c:pt idx="4">
                  <c:v>Total</c:v>
                </c:pt>
              </c:strCache>
            </c:strRef>
          </c:cat>
          <c:val>
            <c:numRef>
              <c:f>'PLOA 2017 '!$AD$43:$AD$47</c:f>
              <c:numCache>
                <c:formatCode>_-* #,##0.0_-;\-* #,##0.0_-;_-* "-"??_-;_-@_-</c:formatCode>
                <c:ptCount val="5"/>
                <c:pt idx="0">
                  <c:v>27.23</c:v>
                </c:pt>
                <c:pt idx="1">
                  <c:v>188.1</c:v>
                </c:pt>
                <c:pt idx="2">
                  <c:v>147.69</c:v>
                </c:pt>
                <c:pt idx="3">
                  <c:v>15.94</c:v>
                </c:pt>
                <c:pt idx="4" formatCode="_(* #,##0.00_);_(* \(#,##0.00\);_(* &quot;-&quot;??_);_(@_)">
                  <c:v>378.96</c:v>
                </c:pt>
              </c:numCache>
            </c:numRef>
          </c:val>
        </c:ser>
        <c:dLbls>
          <c:showVal val="1"/>
        </c:dLbls>
        <c:gapWidth val="182"/>
        <c:axId val="89966464"/>
        <c:axId val="89968000"/>
      </c:barChart>
      <c:catAx>
        <c:axId val="899664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500"/>
            </a:pPr>
            <a:endParaRPr lang="pt-BR"/>
          </a:p>
        </c:txPr>
        <c:crossAx val="89968000"/>
        <c:crosses val="autoZero"/>
        <c:auto val="1"/>
        <c:lblAlgn val="ctr"/>
        <c:lblOffset val="100"/>
      </c:catAx>
      <c:valAx>
        <c:axId val="89968000"/>
        <c:scaling>
          <c:orientation val="minMax"/>
          <c:max val="500"/>
          <c:min val="0"/>
        </c:scaling>
        <c:delete val="1"/>
        <c:axPos val="l"/>
        <c:numFmt formatCode="General" sourceLinked="1"/>
        <c:tickLblPos val="none"/>
        <c:crossAx val="89966464"/>
        <c:crosses val="autoZero"/>
        <c:crossBetween val="between"/>
        <c:majorUnit val="200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5.0282756723398631E-2"/>
          <c:y val="0.12186785695001917"/>
          <c:w val="0.19687231685831008"/>
          <c:h val="7.0491291853398891E-2"/>
        </c:manualLayout>
      </c:layout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6625978755983821"/>
          <c:h val="0.73224586157093763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'PLOA 2017 '!$AA$53:$AA$56</c:f>
              <c:strCache>
                <c:ptCount val="4"/>
                <c:pt idx="0">
                  <c:v>0100 - Recursos Ordinários</c:v>
                </c:pt>
                <c:pt idx="1">
                  <c:v>0112 - Manutenção e Desenvolvimento do Ensino </c:v>
                </c:pt>
                <c:pt idx="2">
                  <c:v>0250 - Próprios não Financeiros</c:v>
                </c:pt>
                <c:pt idx="3">
                  <c:v>Total</c:v>
                </c:pt>
              </c:strCache>
            </c:strRef>
          </c:cat>
          <c:val>
            <c:numRef>
              <c:f>'PLOA 2017 '!$AB$53:$AB$56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v>2017</c:v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1"/>
              <c:layout>
                <c:manualLayout>
                  <c:x val="-3.306924230641041E-2"/>
                  <c:y val="2.1059019976221612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06924230641041E-2"/>
                  <c:y val="3.4220907461360202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6439681305254E-2"/>
                  <c:y val="3.685328495838771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'PLOA 2017 '!$AA$53:$AA$56</c:f>
              <c:strCache>
                <c:ptCount val="4"/>
                <c:pt idx="0">
                  <c:v>0100 - Recursos Ordinários</c:v>
                </c:pt>
                <c:pt idx="1">
                  <c:v>0112 - Manutenção e Desenvolvimento do Ensino </c:v>
                </c:pt>
                <c:pt idx="2">
                  <c:v>0250 - Próprios não Financeiros</c:v>
                </c:pt>
                <c:pt idx="3">
                  <c:v>Total</c:v>
                </c:pt>
              </c:strCache>
            </c:strRef>
          </c:cat>
          <c:val>
            <c:numRef>
              <c:f>'PLOA 2017 '!$AC$53:$AC$56</c:f>
              <c:numCache>
                <c:formatCode>_-* #,##0.0_-;\-* #,##0.0_-;_-* "-"??_-;_-@_-</c:formatCode>
                <c:ptCount val="4"/>
                <c:pt idx="0">
                  <c:v>6.0000000000000032E-2</c:v>
                </c:pt>
                <c:pt idx="1">
                  <c:v>24.59</c:v>
                </c:pt>
                <c:pt idx="2">
                  <c:v>30.14</c:v>
                </c:pt>
                <c:pt idx="3">
                  <c:v>54.790000000000013</c:v>
                </c:pt>
              </c:numCache>
            </c:numRef>
          </c:val>
        </c:ser>
        <c:ser>
          <c:idx val="2"/>
          <c:order val="2"/>
          <c:tx>
            <c:v>2016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0471435713492216E-2"/>
                  <c:y val="-1.3161887485138631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89670988937733E-2"/>
                  <c:y val="2.3691397473249418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218693954639801E-2"/>
                  <c:y val="2.8956152467304552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770339009951242E-2"/>
                  <c:y val="2.1059019976221612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'PLOA 2017 '!$AA$53:$AA$56</c:f>
              <c:strCache>
                <c:ptCount val="4"/>
                <c:pt idx="0">
                  <c:v>0100 - Recursos Ordinários</c:v>
                </c:pt>
                <c:pt idx="1">
                  <c:v>0112 - Manutenção e Desenvolvimento do Ensino </c:v>
                </c:pt>
                <c:pt idx="2">
                  <c:v>0250 - Próprios não Financeiros</c:v>
                </c:pt>
                <c:pt idx="3">
                  <c:v>Total</c:v>
                </c:pt>
              </c:strCache>
            </c:strRef>
          </c:cat>
          <c:val>
            <c:numRef>
              <c:f>'PLOA 2017 '!$AD$53:$AD$56</c:f>
              <c:numCache>
                <c:formatCode>_-* #,##0.0_-;\-* #,##0.0_-;_-* "-"??_-;_-@_-</c:formatCode>
                <c:ptCount val="4"/>
                <c:pt idx="0">
                  <c:v>0.76000000000000234</c:v>
                </c:pt>
                <c:pt idx="1">
                  <c:v>46.39</c:v>
                </c:pt>
                <c:pt idx="2">
                  <c:v>15</c:v>
                </c:pt>
                <c:pt idx="3">
                  <c:v>62.15</c:v>
                </c:pt>
              </c:numCache>
            </c:numRef>
          </c:val>
        </c:ser>
        <c:dLbls>
          <c:showVal val="1"/>
        </c:dLbls>
        <c:gapWidth val="219"/>
        <c:overlap val="-27"/>
        <c:axId val="77118080"/>
        <c:axId val="100340096"/>
      </c:barChart>
      <c:catAx>
        <c:axId val="77118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340096"/>
        <c:crosses val="autoZero"/>
        <c:auto val="1"/>
        <c:lblAlgn val="ctr"/>
        <c:lblOffset val="100"/>
      </c:catAx>
      <c:valAx>
        <c:axId val="100340096"/>
        <c:scaling>
          <c:orientation val="minMax"/>
          <c:max val="80"/>
          <c:min val="-5"/>
        </c:scaling>
        <c:delete val="1"/>
        <c:axPos val="l"/>
        <c:numFmt formatCode="General" sourceLinked="1"/>
        <c:majorTickMark val="none"/>
        <c:tickLblPos val="none"/>
        <c:crossAx val="7711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1.8869059191835943E-2"/>
          <c:y val="4.5091382881172412E-2"/>
          <c:w val="0.21269238933769358"/>
          <c:h val="7.306215561455031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500"/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chemeClr val="tx1"/>
                </a:solidFill>
              </a:rPr>
              <a:t>Matriz</a:t>
            </a:r>
          </a:p>
        </c:rich>
      </c:tx>
      <c:layout>
        <c:manualLayout>
          <c:xMode val="edge"/>
          <c:yMode val="edge"/>
          <c:x val="0.42065394874575601"/>
          <c:y val="0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"/>
          <c:y val="0.111251924389354"/>
          <c:w val="0.96232888902311864"/>
          <c:h val="0.51456208750605026"/>
        </c:manualLayout>
      </c:layout>
      <c:barChart>
        <c:barDir val="col"/>
        <c:grouping val="clustered"/>
        <c:ser>
          <c:idx val="0"/>
          <c:order val="0"/>
          <c:tx>
            <c:strRef>
              <c:f>'Alocação x Execução'!$C$8</c:f>
              <c:strCache>
                <c:ptCount val="1"/>
                <c:pt idx="0">
                  <c:v>Alocado</c:v>
                </c:pt>
              </c:strCache>
            </c:strRef>
          </c:tx>
          <c:spPr>
            <a:solidFill>
              <a:srgbClr val="A2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'Alocação x Execução'!$B$9:$B$11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'Alocação x Execução'!$C$9:$C$11</c:f>
              <c:numCache>
                <c:formatCode>0.0,,</c:formatCode>
                <c:ptCount val="3"/>
                <c:pt idx="0">
                  <c:v>5596446</c:v>
                </c:pt>
                <c:pt idx="1">
                  <c:v>5596446</c:v>
                </c:pt>
                <c:pt idx="2">
                  <c:v>6156090.6000000006</c:v>
                </c:pt>
              </c:numCache>
            </c:numRef>
          </c:val>
        </c:ser>
        <c:ser>
          <c:idx val="1"/>
          <c:order val="1"/>
          <c:tx>
            <c:strRef>
              <c:f>'Alocação x Execução'!$D$8</c:f>
              <c:strCache>
                <c:ptCount val="1"/>
                <c:pt idx="0">
                  <c:v>Executado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'Alocação x Execução'!$B$9:$B$11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'Alocação x Execução'!$D$9:$D$11</c:f>
              <c:numCache>
                <c:formatCode>0.0,,</c:formatCode>
                <c:ptCount val="3"/>
                <c:pt idx="0">
                  <c:v>4172323.6800000006</c:v>
                </c:pt>
                <c:pt idx="1">
                  <c:v>2724563.0600000005</c:v>
                </c:pt>
                <c:pt idx="2">
                  <c:v>3391733.08</c:v>
                </c:pt>
              </c:numCache>
            </c:numRef>
          </c:val>
        </c:ser>
        <c:dLbls>
          <c:showVal val="1"/>
        </c:dLbls>
        <c:gapWidth val="219"/>
        <c:overlap val="-27"/>
        <c:axId val="100542720"/>
        <c:axId val="100573184"/>
      </c:barChart>
      <c:catAx>
        <c:axId val="100542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573184"/>
        <c:crosses val="autoZero"/>
        <c:auto val="1"/>
        <c:lblAlgn val="ctr"/>
        <c:lblOffset val="100"/>
      </c:catAx>
      <c:valAx>
        <c:axId val="1005731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.0,," sourceLinked="1"/>
        <c:majorTickMark val="none"/>
        <c:tickLblPos val="none"/>
        <c:crossAx val="1005427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09938111451768"/>
          <c:y val="0.8415145712976313"/>
          <c:w val="0.44159962618532539"/>
          <c:h val="0.1529738883179654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chemeClr val="tx1"/>
                </a:solidFill>
              </a:rPr>
              <a:t>PDI Acadêmico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'Alocação x Execução'!$E$8</c:f>
              <c:strCache>
                <c:ptCount val="1"/>
                <c:pt idx="0">
                  <c:v>Alocado</c:v>
                </c:pt>
              </c:strCache>
            </c:strRef>
          </c:tx>
          <c:spPr>
            <a:solidFill>
              <a:srgbClr val="A2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'Alocação x Execução'!$B$9:$B$11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'Alocação x Execução'!$E$9:$E$11</c:f>
              <c:numCache>
                <c:formatCode>0.0,,</c:formatCode>
                <c:ptCount val="3"/>
                <c:pt idx="0">
                  <c:v>4435442.0000000009</c:v>
                </c:pt>
                <c:pt idx="1">
                  <c:v>4435442.0000000009</c:v>
                </c:pt>
                <c:pt idx="2">
                  <c:v>4878986</c:v>
                </c:pt>
              </c:numCache>
            </c:numRef>
          </c:val>
        </c:ser>
        <c:ser>
          <c:idx val="1"/>
          <c:order val="1"/>
          <c:tx>
            <c:strRef>
              <c:f>'Alocação x Execução'!$F$8</c:f>
              <c:strCache>
                <c:ptCount val="1"/>
                <c:pt idx="0">
                  <c:v>Executado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'Alocação x Execução'!$B$9:$B$11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'Alocação x Execução'!$F$9:$F$11</c:f>
              <c:numCache>
                <c:formatCode>0.0,,</c:formatCode>
                <c:ptCount val="3"/>
                <c:pt idx="0">
                  <c:v>2899400.9099999988</c:v>
                </c:pt>
                <c:pt idx="1">
                  <c:v>2017085.1</c:v>
                </c:pt>
                <c:pt idx="2">
                  <c:v>1856374.6500000001</c:v>
                </c:pt>
              </c:numCache>
            </c:numRef>
          </c:val>
        </c:ser>
        <c:dLbls>
          <c:showVal val="1"/>
        </c:dLbls>
        <c:gapWidth val="219"/>
        <c:overlap val="-27"/>
        <c:axId val="94708864"/>
        <c:axId val="94710400"/>
      </c:barChart>
      <c:catAx>
        <c:axId val="94708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710400"/>
        <c:crosses val="autoZero"/>
        <c:auto val="1"/>
        <c:lblAlgn val="ctr"/>
        <c:lblOffset val="100"/>
      </c:catAx>
      <c:valAx>
        <c:axId val="94710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.0,," sourceLinked="1"/>
        <c:majorTickMark val="none"/>
        <c:tickLblPos val="none"/>
        <c:crossAx val="947088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chemeClr val="tx1"/>
                </a:solidFill>
              </a:rPr>
              <a:t>PDI Administrativo</a:t>
            </a:r>
          </a:p>
        </c:rich>
      </c:tx>
      <c:layout>
        <c:manualLayout>
          <c:xMode val="edge"/>
          <c:yMode val="edge"/>
          <c:x val="0.30695992241775832"/>
          <c:y val="3.0008029410873584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'Alocação x Execução'!$G$8</c:f>
              <c:strCache>
                <c:ptCount val="1"/>
                <c:pt idx="0">
                  <c:v>Alocado</c:v>
                </c:pt>
              </c:strCache>
            </c:strRef>
          </c:tx>
          <c:spPr>
            <a:solidFill>
              <a:srgbClr val="A2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'Alocação x Execução'!$B$9:$B$11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'Alocação x Execução'!$G$9:$G$11</c:f>
              <c:numCache>
                <c:formatCode>0.0,,</c:formatCode>
                <c:ptCount val="3"/>
                <c:pt idx="0">
                  <c:v>4365909.8014737414</c:v>
                </c:pt>
                <c:pt idx="1">
                  <c:v>4365909.8014737414</c:v>
                </c:pt>
                <c:pt idx="2">
                  <c:v>4802501</c:v>
                </c:pt>
              </c:numCache>
            </c:numRef>
          </c:val>
        </c:ser>
        <c:ser>
          <c:idx val="1"/>
          <c:order val="1"/>
          <c:tx>
            <c:strRef>
              <c:f>'Alocação x Execução'!$H$8</c:f>
              <c:strCache>
                <c:ptCount val="1"/>
                <c:pt idx="0">
                  <c:v>Executado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'Alocação x Execução'!$B$9:$B$11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'Alocação x Execução'!$H$9:$H$11</c:f>
              <c:numCache>
                <c:formatCode>0.0,,</c:formatCode>
                <c:ptCount val="3"/>
                <c:pt idx="0">
                  <c:v>3918026.5</c:v>
                </c:pt>
                <c:pt idx="1">
                  <c:v>3570515.25</c:v>
                </c:pt>
                <c:pt idx="2">
                  <c:v>2288899.8099999987</c:v>
                </c:pt>
              </c:numCache>
            </c:numRef>
          </c:val>
        </c:ser>
        <c:dLbls>
          <c:showVal val="1"/>
        </c:dLbls>
        <c:gapWidth val="219"/>
        <c:overlap val="-27"/>
        <c:axId val="94742400"/>
        <c:axId val="94743936"/>
      </c:barChart>
      <c:catAx>
        <c:axId val="947424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743936"/>
        <c:crosses val="autoZero"/>
        <c:auto val="1"/>
        <c:lblAlgn val="ctr"/>
        <c:lblOffset val="100"/>
      </c:catAx>
      <c:valAx>
        <c:axId val="9474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.0,," sourceLinked="1"/>
        <c:majorTickMark val="none"/>
        <c:tickLblPos val="none"/>
        <c:crossAx val="947424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chemeClr val="tx1"/>
                </a:solidFill>
              </a:rPr>
              <a:t>Atividades Específicas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'Alocação x Execução'!$I$8</c:f>
              <c:strCache>
                <c:ptCount val="1"/>
                <c:pt idx="0">
                  <c:v>Alocado</c:v>
                </c:pt>
              </c:strCache>
            </c:strRef>
          </c:tx>
          <c:spPr>
            <a:solidFill>
              <a:srgbClr val="A2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'Alocação x Execução'!$B$9:$B$11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'Alocação x Execução'!$I$9:$I$11</c:f>
              <c:numCache>
                <c:formatCode>0.0,,</c:formatCode>
                <c:ptCount val="3"/>
                <c:pt idx="0">
                  <c:v>2032814</c:v>
                </c:pt>
                <c:pt idx="1">
                  <c:v>2304671.9999999977</c:v>
                </c:pt>
                <c:pt idx="2">
                  <c:v>3117738.08</c:v>
                </c:pt>
              </c:numCache>
            </c:numRef>
          </c:val>
        </c:ser>
        <c:ser>
          <c:idx val="1"/>
          <c:order val="1"/>
          <c:tx>
            <c:strRef>
              <c:f>'Alocação x Execução'!$J$8</c:f>
              <c:strCache>
                <c:ptCount val="1"/>
                <c:pt idx="0">
                  <c:v>Executado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'Alocação x Execução'!$B$9:$B$11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'Alocação x Execução'!$J$9:$J$11</c:f>
              <c:numCache>
                <c:formatCode>0.0,,</c:formatCode>
                <c:ptCount val="3"/>
                <c:pt idx="0">
                  <c:v>1322058.7600000002</c:v>
                </c:pt>
                <c:pt idx="1">
                  <c:v>1372713.59</c:v>
                </c:pt>
                <c:pt idx="2">
                  <c:v>1413024.6500000001</c:v>
                </c:pt>
              </c:numCache>
            </c:numRef>
          </c:val>
        </c:ser>
        <c:dLbls>
          <c:showVal val="1"/>
        </c:dLbls>
        <c:gapWidth val="219"/>
        <c:overlap val="-27"/>
        <c:axId val="100330880"/>
        <c:axId val="100607104"/>
      </c:barChart>
      <c:catAx>
        <c:axId val="1003308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607104"/>
        <c:crosses val="autoZero"/>
        <c:auto val="1"/>
        <c:lblAlgn val="ctr"/>
        <c:lblOffset val="100"/>
      </c:catAx>
      <c:valAx>
        <c:axId val="100607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.0,," sourceLinked="1"/>
        <c:majorTickMark val="none"/>
        <c:tickLblPos val="none"/>
        <c:crossAx val="10033088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'PLOA 2017 '!$AT$4:$AT$9</c:f>
              <c:strCache>
                <c:ptCount val="6"/>
                <c:pt idx="0">
                  <c:v>Empresas Terceirizadas e Contratos Diversos</c:v>
                </c:pt>
                <c:pt idx="1">
                  <c:v>Água, Energia e Telefone</c:v>
                </c:pt>
                <c:pt idx="2">
                  <c:v>Estágio, Bolsista, eventos, Pasep</c:v>
                </c:pt>
                <c:pt idx="3">
                  <c:v>Despesas de Condomínio</c:v>
                </c:pt>
                <c:pt idx="4">
                  <c:v>Comunicação</c:v>
                </c:pt>
                <c:pt idx="5">
                  <c:v>Despesas com Almoxarifado</c:v>
                </c:pt>
              </c:strCache>
            </c:strRef>
          </c:cat>
          <c:val>
            <c:numRef>
              <c:f>'PLOA 2017 '!$AU$4:$AU$9</c:f>
              <c:numCache>
                <c:formatCode>General</c:formatCode>
                <c:ptCount val="6"/>
                <c:pt idx="0">
                  <c:v>14.08</c:v>
                </c:pt>
                <c:pt idx="1">
                  <c:v>2.27</c:v>
                </c:pt>
                <c:pt idx="2">
                  <c:v>1.9200000000000021</c:v>
                </c:pt>
                <c:pt idx="3">
                  <c:v>0.93</c:v>
                </c:pt>
                <c:pt idx="4">
                  <c:v>0.11</c:v>
                </c:pt>
                <c:pt idx="5">
                  <c:v>7.0000000000000021E-2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665537633295004"/>
          <c:y val="0.25315497026152001"/>
          <c:w val="0.42778909688000832"/>
          <c:h val="0.61902472495231298"/>
        </c:manualLayout>
      </c:layout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zero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0.21069</cdr:x>
      <cdr:y>0.425</cdr:y>
    </cdr:from>
    <cdr:to>
      <cdr:x>0.32639</cdr:x>
      <cdr:y>0.48911</cdr:y>
    </cdr:to>
    <cdr:sp macro="" textlink="">
      <cdr:nvSpPr>
        <cdr:cNvPr id="7" name="CaixaDeTexto 7"/>
        <cdr:cNvSpPr txBox="1"/>
      </cdr:nvSpPr>
      <cdr:spPr>
        <a:xfrm xmlns:a="http://schemas.openxmlformats.org/drawingml/2006/main">
          <a:off x="1835696" y="2448272"/>
          <a:ext cx="1008112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1800" b="1" dirty="0" smtClean="0"/>
            <a:t>- 43,7%</a:t>
          </a:r>
          <a:endParaRPr lang="pt-BR" sz="1800" b="1" dirty="0"/>
        </a:p>
      </cdr:txBody>
    </cdr:sp>
  </cdr:relSizeAnchor>
  <cdr:relSizeAnchor xmlns:cdr="http://schemas.openxmlformats.org/drawingml/2006/chartDrawing">
    <cdr:from>
      <cdr:x>0.08672</cdr:x>
      <cdr:y>0.6</cdr:y>
    </cdr:from>
    <cdr:to>
      <cdr:x>0.14457</cdr:x>
      <cdr:y>0.63275</cdr:y>
    </cdr:to>
    <cdr:cxnSp macro="">
      <cdr:nvCxnSpPr>
        <cdr:cNvPr id="2" name="Conector de seta reta 1"/>
        <cdr:cNvCxnSpPr/>
      </cdr:nvCxnSpPr>
      <cdr:spPr>
        <a:xfrm xmlns:a="http://schemas.openxmlformats.org/drawingml/2006/main" flipH="1" flipV="1">
          <a:off x="755576" y="3456384"/>
          <a:ext cx="504056" cy="18864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0.05366</cdr:x>
      <cdr:y>0.525</cdr:y>
    </cdr:from>
    <cdr:to>
      <cdr:x>0.16936</cdr:x>
      <cdr:y>0.58911</cdr:y>
    </cdr:to>
    <cdr:sp macro="" textlink="">
      <cdr:nvSpPr>
        <cdr:cNvPr id="4" name="CaixaDeTexto 7"/>
        <cdr:cNvSpPr txBox="1"/>
      </cdr:nvSpPr>
      <cdr:spPr>
        <a:xfrm xmlns:a="http://schemas.openxmlformats.org/drawingml/2006/main">
          <a:off x="467544" y="3024336"/>
          <a:ext cx="1008112" cy="3693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b="1" dirty="0" smtClean="0"/>
            <a:t>+13,1%</a:t>
          </a:r>
          <a:endParaRPr lang="pt-BR" b="1" dirty="0"/>
        </a:p>
      </cdr:txBody>
    </cdr:sp>
  </cdr:relSizeAnchor>
  <cdr:relSizeAnchor xmlns:cdr="http://schemas.openxmlformats.org/drawingml/2006/chartDrawing">
    <cdr:from>
      <cdr:x>0.25201</cdr:x>
      <cdr:y>0.475</cdr:y>
    </cdr:from>
    <cdr:to>
      <cdr:x>0.30159</cdr:x>
      <cdr:y>0.525</cdr:y>
    </cdr:to>
    <cdr:cxnSp macro="">
      <cdr:nvCxnSpPr>
        <cdr:cNvPr id="5" name="Conector de seta reta 4"/>
        <cdr:cNvCxnSpPr/>
      </cdr:nvCxnSpPr>
      <cdr:spPr>
        <a:xfrm xmlns:a="http://schemas.openxmlformats.org/drawingml/2006/main" flipH="1">
          <a:off x="2195736" y="2736304"/>
          <a:ext cx="432048" cy="2880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0.45035</cdr:x>
      <cdr:y>0.525</cdr:y>
    </cdr:from>
    <cdr:to>
      <cdr:x>0.49994</cdr:x>
      <cdr:y>0.58275</cdr:y>
    </cdr:to>
    <cdr:cxnSp macro="">
      <cdr:nvCxnSpPr>
        <cdr:cNvPr id="8" name="Conector de seta reta 7"/>
        <cdr:cNvCxnSpPr/>
      </cdr:nvCxnSpPr>
      <cdr:spPr>
        <a:xfrm xmlns:a="http://schemas.openxmlformats.org/drawingml/2006/main" flipH="1">
          <a:off x="3923928" y="3024336"/>
          <a:ext cx="432048" cy="33265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0.40077</cdr:x>
      <cdr:y>0.475</cdr:y>
    </cdr:from>
    <cdr:to>
      <cdr:x>0.51647</cdr:x>
      <cdr:y>0.53911</cdr:y>
    </cdr:to>
    <cdr:sp macro="" textlink="">
      <cdr:nvSpPr>
        <cdr:cNvPr id="18" name="CaixaDeTexto 7"/>
        <cdr:cNvSpPr txBox="1"/>
      </cdr:nvSpPr>
      <cdr:spPr>
        <a:xfrm xmlns:a="http://schemas.openxmlformats.org/drawingml/2006/main">
          <a:off x="3491880" y="2736304"/>
          <a:ext cx="1008112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1800" b="1" dirty="0" smtClean="0"/>
            <a:t>- 60,9%</a:t>
          </a:r>
          <a:endParaRPr lang="pt-BR" sz="1800" b="1" dirty="0"/>
        </a:p>
      </cdr:txBody>
    </cdr:sp>
  </cdr:relSizeAnchor>
  <cdr:relSizeAnchor xmlns:cdr="http://schemas.openxmlformats.org/drawingml/2006/chartDrawing">
    <cdr:from>
      <cdr:x>0.70655</cdr:x>
      <cdr:y>0.6</cdr:y>
    </cdr:from>
    <cdr:to>
      <cdr:x>0.73961</cdr:x>
      <cdr:y>0.65</cdr:y>
    </cdr:to>
    <cdr:cxnSp macro="">
      <cdr:nvCxnSpPr>
        <cdr:cNvPr id="19" name="Conector de seta reta 18"/>
        <cdr:cNvCxnSpPr/>
      </cdr:nvCxnSpPr>
      <cdr:spPr>
        <a:xfrm xmlns:a="http://schemas.openxmlformats.org/drawingml/2006/main" flipH="1">
          <a:off x="6156176" y="3456384"/>
          <a:ext cx="288032" cy="2880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0.65697</cdr:x>
      <cdr:y>0.5375</cdr:y>
    </cdr:from>
    <cdr:to>
      <cdr:x>0.77267</cdr:x>
      <cdr:y>0.60161</cdr:y>
    </cdr:to>
    <cdr:sp macro="" textlink="">
      <cdr:nvSpPr>
        <cdr:cNvPr id="21" name="CaixaDeTexto 7"/>
        <cdr:cNvSpPr txBox="1"/>
      </cdr:nvSpPr>
      <cdr:spPr>
        <a:xfrm xmlns:a="http://schemas.openxmlformats.org/drawingml/2006/main">
          <a:off x="5724128" y="3096344"/>
          <a:ext cx="1008112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1800" b="1" dirty="0" smtClean="0"/>
            <a:t>- 11,4%</a:t>
          </a:r>
          <a:endParaRPr lang="pt-BR" sz="1800" b="1" dirty="0"/>
        </a:p>
      </cdr:txBody>
    </cdr:sp>
  </cdr:relSizeAnchor>
  <cdr:relSizeAnchor xmlns:cdr="http://schemas.openxmlformats.org/drawingml/2006/chartDrawing">
    <cdr:from>
      <cdr:x>0.82226</cdr:x>
      <cdr:y>0.22025</cdr:y>
    </cdr:from>
    <cdr:to>
      <cdr:x>0.87184</cdr:x>
      <cdr:y>0.3375</cdr:y>
    </cdr:to>
    <cdr:cxnSp macro="">
      <cdr:nvCxnSpPr>
        <cdr:cNvPr id="22" name="Conector de seta reta 21"/>
        <cdr:cNvCxnSpPr/>
      </cdr:nvCxnSpPr>
      <cdr:spPr>
        <a:xfrm xmlns:a="http://schemas.openxmlformats.org/drawingml/2006/main" flipH="1">
          <a:off x="7164288" y="1268760"/>
          <a:ext cx="432048" cy="67545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0.77267</cdr:x>
      <cdr:y>0.1625</cdr:y>
    </cdr:from>
    <cdr:to>
      <cdr:x>0.88837</cdr:x>
      <cdr:y>0.22661</cdr:y>
    </cdr:to>
    <cdr:sp macro="" textlink="">
      <cdr:nvSpPr>
        <cdr:cNvPr id="24" name="CaixaDeTexto 7"/>
        <cdr:cNvSpPr txBox="1"/>
      </cdr:nvSpPr>
      <cdr:spPr>
        <a:xfrm xmlns:a="http://schemas.openxmlformats.org/drawingml/2006/main">
          <a:off x="6732240" y="936104"/>
          <a:ext cx="1008112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1800" b="1" dirty="0" smtClean="0"/>
            <a:t>- 44,9%</a:t>
          </a:r>
          <a:endParaRPr lang="pt-BR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0.66071</cdr:x>
      <cdr:y>0.44</cdr:y>
    </cdr:from>
    <cdr:to>
      <cdr:x>0.8125</cdr:x>
      <cdr:y>0.50839</cdr:y>
    </cdr:to>
    <cdr:sp macro="" textlink="">
      <cdr:nvSpPr>
        <cdr:cNvPr id="9" name="CaixaDeTexto 7"/>
        <cdr:cNvSpPr txBox="1"/>
      </cdr:nvSpPr>
      <cdr:spPr>
        <a:xfrm xmlns:a="http://schemas.openxmlformats.org/drawingml/2006/main">
          <a:off x="5328592" y="2376264"/>
          <a:ext cx="1224136" cy="3693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1800" b="1" dirty="0" smtClean="0"/>
            <a:t>+ 100,9%</a:t>
          </a:r>
          <a:endParaRPr lang="pt-BR" sz="1800" b="1" dirty="0"/>
        </a:p>
      </cdr:txBody>
    </cdr:sp>
  </cdr:relSizeAnchor>
  <cdr:relSizeAnchor xmlns:cdr="http://schemas.openxmlformats.org/drawingml/2006/chartDrawing">
    <cdr:from>
      <cdr:x>0.26786</cdr:x>
      <cdr:y>0.26667</cdr:y>
    </cdr:from>
    <cdr:to>
      <cdr:x>0.39286</cdr:x>
      <cdr:y>0.33505</cdr:y>
    </cdr:to>
    <cdr:sp macro="" textlink="">
      <cdr:nvSpPr>
        <cdr:cNvPr id="2" name="CaixaDeTexto 7"/>
        <cdr:cNvSpPr txBox="1"/>
      </cdr:nvSpPr>
      <cdr:spPr>
        <a:xfrm xmlns:a="http://schemas.openxmlformats.org/drawingml/2006/main">
          <a:off x="2160240" y="1440160"/>
          <a:ext cx="1008112" cy="3693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b="1" dirty="0" smtClean="0"/>
            <a:t>-  47,0%</a:t>
          </a:r>
          <a:endParaRPr lang="pt-BR" b="1" dirty="0"/>
        </a:p>
      </cdr:txBody>
    </cdr:sp>
  </cdr:relSizeAnchor>
  <cdr:relSizeAnchor xmlns:cdr="http://schemas.openxmlformats.org/drawingml/2006/chartDrawing">
    <cdr:from>
      <cdr:x>0.63393</cdr:x>
      <cdr:y>0.41333</cdr:y>
    </cdr:from>
    <cdr:to>
      <cdr:x>0.68297</cdr:x>
      <cdr:y>0.47493</cdr:y>
    </cdr:to>
    <cdr:cxnSp macro="">
      <cdr:nvCxnSpPr>
        <cdr:cNvPr id="3" name="Conector de seta reta 2"/>
        <cdr:cNvCxnSpPr/>
      </cdr:nvCxnSpPr>
      <cdr:spPr>
        <a:xfrm xmlns:a="http://schemas.openxmlformats.org/drawingml/2006/main" flipH="1" flipV="1">
          <a:off x="5112568" y="2232248"/>
          <a:ext cx="395536" cy="33265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0.75893</cdr:x>
      <cdr:y>0.06667</cdr:y>
    </cdr:from>
    <cdr:to>
      <cdr:x>0.88393</cdr:x>
      <cdr:y>0.13505</cdr:y>
    </cdr:to>
    <cdr:sp macro="" textlink="">
      <cdr:nvSpPr>
        <cdr:cNvPr id="10" name="CaixaDeTexto 7"/>
        <cdr:cNvSpPr txBox="1"/>
      </cdr:nvSpPr>
      <cdr:spPr>
        <a:xfrm xmlns:a="http://schemas.openxmlformats.org/drawingml/2006/main">
          <a:off x="6120680" y="360040"/>
          <a:ext cx="1008112" cy="3693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1800" b="1" dirty="0" smtClean="0"/>
            <a:t>- 11,8%</a:t>
          </a:r>
          <a:endParaRPr lang="pt-BR" sz="1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0.80952</cdr:x>
      <cdr:y>0</cdr:y>
    </cdr:from>
    <cdr:to>
      <cdr:x>1</cdr:x>
      <cdr:y>0.14739</cdr:y>
    </cdr:to>
    <cdr:sp macro="" textlink="">
      <cdr:nvSpPr>
        <cdr:cNvPr id="3" name="CaixaDeTexto 7"/>
        <cdr:cNvSpPr txBox="1"/>
      </cdr:nvSpPr>
      <cdr:spPr>
        <a:xfrm xmlns:a="http://schemas.openxmlformats.org/drawingml/2006/main">
          <a:off x="6192688" y="-432048"/>
          <a:ext cx="144016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400" i="1" dirty="0" smtClean="0"/>
            <a:t>  R$ milhões</a:t>
          </a:r>
          <a:endParaRPr lang="pt-BR" sz="1400" i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0.33333</cdr:x>
      <cdr:y>0.03226</cdr:y>
    </cdr:from>
    <cdr:to>
      <cdr:x>0.60809</cdr:x>
      <cdr:y>0.09087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736304" y="144016"/>
          <a:ext cx="2255424" cy="261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pt-BR" sz="1400" i="1" dirty="0" smtClean="0"/>
            <a:t>R$ milhões</a:t>
          </a:r>
          <a:endParaRPr lang="pt-BR" sz="14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B3EDD-C021-4FE0-8B84-E165382F7814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36837-A7EB-48DB-96D8-CB397C5CB0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4FB07-A8C5-4065-B645-C71FC069D9CB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04108-C34C-459B-9829-138602E0D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2345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4108-C34C-459B-9829-138602E0D2B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2861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Projeção da SOF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4108-C34C-459B-9829-138602E0D2B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2213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Dos 13%,</a:t>
            </a:r>
            <a:r>
              <a:rPr lang="pt-BR" baseline="0" dirty="0" smtClean="0"/>
              <a:t> apenas 50,74% são do Tesouro (R$105,6 milhões)</a:t>
            </a:r>
          </a:p>
          <a:p>
            <a:r>
              <a:rPr lang="pt-BR" baseline="0" dirty="0" smtClean="0"/>
              <a:t>Dos 3%, apenas 43,8%  são da Fonte 0112 - Tesouro (R$24 milhões)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4108-C34C-459B-9829-138602E0D2B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0966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Representatividade</a:t>
            </a:r>
            <a:r>
              <a:rPr lang="pt-BR" baseline="0" smtClean="0"/>
              <a:t> do GND 3 e do GND 4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4108-C34C-459B-9829-138602E0D2B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9458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4108-C34C-459B-9829-138602E0D2B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06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Gráfico</a:t>
            </a:r>
            <a:r>
              <a:rPr lang="pt-BR" baseline="0" dirty="0" smtClean="0"/>
              <a:t> que mostre a relação do montante alocado nos anos de 2015 e 2016 em relação ao total empenhado nos mesmos anos.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4108-C34C-459B-9829-138602E0D2B9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113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586B5-3C11-464F-A676-E273DCC35C40}" type="datetimeFigureOut">
              <a:rPr lang="pt-BR" smtClean="0"/>
              <a:pPr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A1998-BBFA-46C0-84BD-CBA45E4FD5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892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600" b="1" dirty="0" smtClean="0"/>
              <a:t>Universidade de Brasília</a:t>
            </a:r>
          </a:p>
          <a:p>
            <a:pPr algn="ctr">
              <a:buNone/>
            </a:pPr>
            <a:endParaRPr lang="pt-BR" sz="3600" dirty="0"/>
          </a:p>
          <a:p>
            <a:pPr algn="ctr">
              <a:buNone/>
            </a:pPr>
            <a:r>
              <a:rPr lang="pt-BR" sz="3600" b="1" dirty="0"/>
              <a:t>Execução 2016</a:t>
            </a:r>
          </a:p>
          <a:p>
            <a:pPr algn="ctr">
              <a:buNone/>
            </a:pP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012160" y="587727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CPO: 15.12.2016</a:t>
            </a:r>
          </a:p>
          <a:p>
            <a:r>
              <a:rPr lang="pt-BR" dirty="0" smtClean="0"/>
              <a:t>CAD: </a:t>
            </a:r>
            <a:r>
              <a:rPr lang="pt-BR" dirty="0" smtClean="0"/>
              <a:t>09.02.2017</a:t>
            </a:r>
          </a:p>
          <a:p>
            <a:r>
              <a:rPr lang="pt-BR" dirty="0" smtClean="0"/>
              <a:t>CONSUNI: 17.02.2017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251520" y="76470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UnB Office" pitchFamily="34" charset="0"/>
              </a:rPr>
              <a:t>Tabela 6 - LOA 2017: Dotação das Ações Orçamentárias da FUB por Fonte de Recursos e Grupo de Despesa</a:t>
            </a:r>
            <a:endParaRPr lang="pt-BR" sz="2000" b="1" dirty="0">
              <a:latin typeface="UnB Office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6553200" cy="489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467544" y="98072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UnB Office" pitchFamily="34" charset="0"/>
              </a:rPr>
              <a:t>Tabela 7 - LOA 2017: Síntese dos Planos Orçamentários em ODC e Investimento – Fonte do Tesouro</a:t>
            </a:r>
            <a:endParaRPr lang="pt-BR" sz="2000" b="1" dirty="0">
              <a:latin typeface="UnB Office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7"/>
            <a:ext cx="8496944" cy="323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43608" y="332656"/>
            <a:ext cx="58326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UnB Office" pitchFamily="34" charset="0"/>
              </a:rPr>
              <a:t>Tabela 8 – LOA 2017: Orçamento Programa Interno</a:t>
            </a:r>
          </a:p>
          <a:p>
            <a:r>
              <a:rPr lang="pt-BR" sz="1600" dirty="0" smtClean="0">
                <a:latin typeface="UnB Office" pitchFamily="34" charset="0"/>
              </a:rPr>
              <a:t> </a:t>
            </a:r>
          </a:p>
          <a:p>
            <a:endParaRPr lang="pt-BR" sz="2000" dirty="0">
              <a:latin typeface="UnB Office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292080" y="40466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dirty="0" smtClean="0"/>
              <a:t>  R$ Milhões</a:t>
            </a:r>
            <a:endParaRPr lang="pt-BR" sz="1200" i="1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92695"/>
            <a:ext cx="5904656" cy="601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51520" y="836712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UnB Office" pitchFamily="34" charset="0"/>
              </a:rPr>
              <a:t>Tabela 9 - </a:t>
            </a:r>
            <a:r>
              <a:rPr lang="pt-BR" sz="2000" b="1" dirty="0">
                <a:latin typeface="UnB Office" pitchFamily="34" charset="0"/>
              </a:rPr>
              <a:t>2017 </a:t>
            </a:r>
            <a:r>
              <a:rPr lang="pt-BR" sz="2000" b="1" dirty="0" smtClean="0">
                <a:latin typeface="UnB Office" pitchFamily="34" charset="0"/>
              </a:rPr>
              <a:t>x 2016: Orçamento por Fonte de Recursos e Grupo de Despesa (ODC e Investimento)</a:t>
            </a:r>
            <a:r>
              <a:rPr lang="pt-BR" sz="1400" i="1" dirty="0" smtClean="0">
                <a:latin typeface="UnB Office" pitchFamily="34" charset="0"/>
              </a:rPr>
              <a:t> 				   R$ milhões</a:t>
            </a:r>
            <a:endParaRPr lang="pt-BR" sz="1400" i="1" dirty="0">
              <a:latin typeface="UnB Office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4941168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Nota: </a:t>
            </a:r>
          </a:p>
          <a:p>
            <a:r>
              <a:rPr lang="pt-BR" dirty="0" smtClean="0"/>
              <a:t>GND 3 = ODC (Custeio)</a:t>
            </a:r>
          </a:p>
          <a:p>
            <a:r>
              <a:rPr lang="pt-BR" dirty="0" smtClean="0"/>
              <a:t>GND 4 = Investimento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812" y="1772816"/>
            <a:ext cx="8081620" cy="319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70468772"/>
              </p:ext>
            </p:extLst>
          </p:nvPr>
        </p:nvGraphicFramePr>
        <p:xfrm>
          <a:off x="0" y="692696"/>
          <a:ext cx="8712967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62068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latin typeface="UnB Office" pitchFamily="34" charset="0"/>
              </a:rPr>
              <a:t>Gráfico 3 – Comparação do orçamento da FUB em ODC (custeio) nos anos de 2016 e 2017 por Fonte de Recursos</a:t>
            </a:r>
            <a:endParaRPr lang="pt-BR" sz="2000" b="1" dirty="0">
              <a:latin typeface="UnB Offic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60232" y="11247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i="1" dirty="0" smtClean="0"/>
              <a:t>R$ milhões</a:t>
            </a:r>
            <a:endParaRPr lang="pt-BR" sz="1400" i="1" dirty="0"/>
          </a:p>
        </p:txBody>
      </p:sp>
    </p:spTree>
    <p:extLst>
      <p:ext uri="{BB962C8B-B14F-4D97-AF65-F5344CB8AC3E}">
        <p14:creationId xmlns:p14="http://schemas.microsoft.com/office/powerpoint/2010/main" xmlns="" val="31533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2168490"/>
              </p:ext>
            </p:extLst>
          </p:nvPr>
        </p:nvGraphicFramePr>
        <p:xfrm>
          <a:off x="251520" y="1196752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3528" y="548680"/>
            <a:ext cx="77768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latin typeface="UnB Office" pitchFamily="34" charset="0"/>
              </a:rPr>
              <a:t>Gráfico 4 - Comparação do orçamento da FUB  em Investimento nos anos de 2016 e 2017 por Fonte de Recursos</a:t>
            </a:r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134339" y="1268760"/>
            <a:ext cx="9797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i="1" dirty="0" smtClean="0"/>
              <a:t>R$ milhões</a:t>
            </a:r>
            <a:endParaRPr lang="pt-BR" sz="1400" i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87624" y="3645024"/>
            <a:ext cx="100811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- 92,1%</a:t>
            </a:r>
            <a:endParaRPr lang="pt-BR" b="1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1259632" y="4149080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2771800" y="2924944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H="1">
            <a:off x="6804248" y="1844824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017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908720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UnB Office" pitchFamily="34" charset="0"/>
              </a:rPr>
              <a:t>Tabela 10 - LOA 2017: Proposta de Orçamento pelos Critérios da Matriz, PDI e Atividades Específicas</a:t>
            </a:r>
            <a:endParaRPr lang="pt-BR" sz="2000" b="1" dirty="0">
              <a:latin typeface="UnB Office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8037017" cy="209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1966862" cy="614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44958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45133208"/>
              </p:ext>
            </p:extLst>
          </p:nvPr>
        </p:nvGraphicFramePr>
        <p:xfrm>
          <a:off x="467544" y="1196752"/>
          <a:ext cx="7488832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4207258"/>
              </p:ext>
            </p:extLst>
          </p:nvPr>
        </p:nvGraphicFramePr>
        <p:xfrm>
          <a:off x="539552" y="3861048"/>
          <a:ext cx="7560840" cy="2088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660232" y="112474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smtClean="0"/>
              <a:t>R$ milhões</a:t>
            </a:r>
            <a:endParaRPr lang="pt-BR" sz="1400" i="1" dirty="0"/>
          </a:p>
        </p:txBody>
      </p:sp>
      <p:sp>
        <p:nvSpPr>
          <p:cNvPr id="9" name="Retângulo 8"/>
          <p:cNvSpPr/>
          <p:nvPr/>
        </p:nvSpPr>
        <p:spPr>
          <a:xfrm>
            <a:off x="467544" y="328498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UnB Office" pitchFamily="34" charset="0"/>
              </a:rPr>
              <a:t>Gráfico 6: Execução orçamentária pelo PDI Acadêmico (Anos 2014 e 2016)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67544" y="54868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UnB Office" pitchFamily="34" charset="0"/>
              </a:rPr>
              <a:t>Gráfico 5: Execução orçamentária pela Matriz de Partição Interna (Anos 2014 e 2016)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10589289"/>
              </p:ext>
            </p:extLst>
          </p:nvPr>
        </p:nvGraphicFramePr>
        <p:xfrm>
          <a:off x="611560" y="1268760"/>
          <a:ext cx="763284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88493298"/>
              </p:ext>
            </p:extLst>
          </p:nvPr>
        </p:nvGraphicFramePr>
        <p:xfrm>
          <a:off x="611560" y="4077072"/>
          <a:ext cx="7704856" cy="230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164288" y="126876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smtClean="0"/>
              <a:t>R$ milhões</a:t>
            </a:r>
            <a:endParaRPr lang="pt-BR" sz="1400" i="1" dirty="0"/>
          </a:p>
        </p:txBody>
      </p:sp>
      <p:sp>
        <p:nvSpPr>
          <p:cNvPr id="7" name="Retângulo 6"/>
          <p:cNvSpPr/>
          <p:nvPr/>
        </p:nvSpPr>
        <p:spPr>
          <a:xfrm>
            <a:off x="611560" y="54868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UnB Office" pitchFamily="34" charset="0"/>
              </a:rPr>
              <a:t>Gráfico 7: Execução orçamentária pelo PDI Administrativo (Anos 2014 e 2016) 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11560" y="34290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UnB Office" pitchFamily="34" charset="0"/>
              </a:rPr>
              <a:t>Gráfico 8: Execução orçamentária pelas Atividades Específicas (Anos 2014 e 2016)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236296" y="429309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smtClean="0"/>
              <a:t>R$ milhões</a:t>
            </a:r>
            <a:endParaRPr lang="pt-BR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48680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>
              <a:latin typeface="UnB Office" pitchFamily="34" charset="0"/>
            </a:endParaRPr>
          </a:p>
          <a:p>
            <a:pPr algn="just"/>
            <a:r>
              <a:rPr lang="pt-BR" sz="1600" b="1" dirty="0" smtClean="0">
                <a:latin typeface="UnB Office" pitchFamily="34" charset="0"/>
              </a:rPr>
              <a:t>Tabela 1- LOA 2016: Dotação e Despesas Liquidadas no ano de 2016</a:t>
            </a:r>
            <a:endParaRPr lang="pt-BR" sz="1600" dirty="0" smtClean="0"/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07504" y="5301208"/>
            <a:ext cx="864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i="1" dirty="0" smtClean="0">
                <a:latin typeface="UnB Office" pitchFamily="34" charset="0"/>
              </a:rPr>
              <a:t>Nota: 1) O valor empenhado na Fonte 0112 em ODC da Ação 20RK (Funcionamento) contempla R$ 15,8 milhões empenhados no HUB.</a:t>
            </a:r>
            <a:endParaRPr lang="pt-BR" sz="1000" i="1" dirty="0">
              <a:latin typeface="UnB Office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092280" y="90872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smtClean="0"/>
              <a:t>R$ milhões</a:t>
            </a:r>
            <a:endParaRPr lang="pt-BR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96751"/>
            <a:ext cx="7848872" cy="408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/>
        </p:nvGraphicFramePr>
        <p:xfrm>
          <a:off x="539552" y="1124744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467544" y="594928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Custo mensal estimado:          R$ 19,4 milhões</a:t>
            </a:r>
          </a:p>
          <a:p>
            <a:r>
              <a:rPr lang="pt-BR" b="1" dirty="0" smtClean="0"/>
              <a:t>Custo total anual estimado: R$ 232,6 milhões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620688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UnB Office" pitchFamily="34" charset="0"/>
              </a:rPr>
              <a:t>Gráfico 9: Estimativa das despesas de Funcionamento da FUB  </a:t>
            </a:r>
          </a:p>
          <a:p>
            <a:pPr algn="ctr"/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549784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899592" y="620688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UnB Office" pitchFamily="34" charset="0"/>
              </a:rPr>
              <a:t>Gráfico 10 - LOA 2017: Disponibilidade Orçamentária x Despesas de Funcionamento da FUB</a:t>
            </a:r>
            <a:endParaRPr lang="pt-BR" sz="2000" b="1" dirty="0">
              <a:latin typeface="UnB Office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4725144"/>
            <a:ext cx="89644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UnB Office" pitchFamily="34" charset="0"/>
              </a:rPr>
              <a:t>Memória de cálculo:</a:t>
            </a:r>
          </a:p>
          <a:p>
            <a:pPr marL="342900" indent="-342900">
              <a:buAutoNum type="arabicParenR"/>
            </a:pPr>
            <a:r>
              <a:rPr lang="pt-BR" sz="1400" b="1" dirty="0" smtClean="0">
                <a:latin typeface="UnB Office" pitchFamily="34" charset="0"/>
              </a:rPr>
              <a:t>Custeio líquido:</a:t>
            </a:r>
          </a:p>
          <a:p>
            <a:r>
              <a:rPr lang="pt-BR" sz="1400" b="1" dirty="0" smtClean="0">
                <a:latin typeface="UnB Office" pitchFamily="34" charset="0"/>
              </a:rPr>
              <a:t> Recursos do Tesouro + Próprios </a:t>
            </a:r>
            <a:r>
              <a:rPr lang="pt-BR" sz="1400" b="1" dirty="0">
                <a:latin typeface="UnB Office" pitchFamily="34" charset="0"/>
              </a:rPr>
              <a:t> </a:t>
            </a:r>
            <a:r>
              <a:rPr lang="pt-BR" sz="1400" b="1" dirty="0" smtClean="0">
                <a:latin typeface="UnB Office" pitchFamily="34" charset="0"/>
              </a:rPr>
              <a:t> -    alocação da Matriz, PDI e Ativ. Específicas: </a:t>
            </a:r>
          </a:p>
          <a:p>
            <a:pPr marL="342900" indent="-342900"/>
            <a:r>
              <a:rPr lang="pt-BR" sz="1400" dirty="0" smtClean="0">
                <a:latin typeface="UnB Office" pitchFamily="34" charset="0"/>
              </a:rPr>
              <a:t> </a:t>
            </a:r>
            <a:r>
              <a:rPr lang="pt-BR" sz="1400" b="1" dirty="0" err="1" smtClean="0">
                <a:latin typeface="UnB Office" pitchFamily="34" charset="0"/>
              </a:rPr>
              <a:t>R</a:t>
            </a:r>
            <a:r>
              <a:rPr lang="pt-BR" sz="1400" b="1" dirty="0" smtClean="0">
                <a:latin typeface="UnB Office" pitchFamily="34" charset="0"/>
              </a:rPr>
              <a:t>$ 105,9 milhões       + </a:t>
            </a:r>
            <a:r>
              <a:rPr lang="pt-BR" sz="1400" b="1" dirty="0" err="1" smtClean="0">
                <a:latin typeface="UnB Office" pitchFamily="34" charset="0"/>
              </a:rPr>
              <a:t>R</a:t>
            </a:r>
            <a:r>
              <a:rPr lang="pt-BR" sz="1400" b="1" dirty="0" smtClean="0">
                <a:latin typeface="UnB Office" pitchFamily="34" charset="0"/>
              </a:rPr>
              <a:t>$ 40 milhões -  </a:t>
            </a:r>
            <a:r>
              <a:rPr lang="pt-BR" sz="1400" b="1" dirty="0" smtClean="0">
                <a:solidFill>
                  <a:srgbClr val="0070C0"/>
                </a:solidFill>
                <a:latin typeface="UnB Office" pitchFamily="34" charset="0"/>
              </a:rPr>
              <a:t>R$ 18,9 milhões   </a:t>
            </a:r>
            <a:r>
              <a:rPr lang="pt-BR" sz="1400" b="1" dirty="0" smtClean="0">
                <a:latin typeface="UnB Office" pitchFamily="34" charset="0"/>
              </a:rPr>
              <a:t>= R$ 127 milhões.</a:t>
            </a:r>
          </a:p>
          <a:p>
            <a:pPr marL="342900" indent="-342900"/>
            <a:r>
              <a:rPr lang="pt-BR" sz="1400" dirty="0">
                <a:latin typeface="UnB Office" pitchFamily="34" charset="0"/>
              </a:rPr>
              <a:t>		</a:t>
            </a:r>
            <a:r>
              <a:rPr lang="pt-BR" sz="1200" dirty="0" smtClean="0">
                <a:latin typeface="UnB Office" pitchFamily="34" charset="0"/>
              </a:rPr>
              <a:t>  (Estimativa </a:t>
            </a:r>
            <a:r>
              <a:rPr lang="pt-BR" sz="1200" dirty="0">
                <a:latin typeface="UnB Office" pitchFamily="34" charset="0"/>
              </a:rPr>
              <a:t>receita patrimonial anual)</a:t>
            </a:r>
            <a:endParaRPr lang="pt-BR" sz="1200" dirty="0" smtClean="0">
              <a:latin typeface="UnB Office" pitchFamily="34" charset="0"/>
            </a:endParaRPr>
          </a:p>
          <a:p>
            <a:pPr marL="342900" indent="-342900"/>
            <a:r>
              <a:rPr lang="pt-BR" sz="1400" b="1" dirty="0" smtClean="0">
                <a:latin typeface="UnB Office" pitchFamily="34" charset="0"/>
              </a:rPr>
              <a:t>2)</a:t>
            </a:r>
            <a:r>
              <a:rPr lang="pt-BR" sz="1400" dirty="0" smtClean="0">
                <a:latin typeface="UnB Office" pitchFamily="34" charset="0"/>
              </a:rPr>
              <a:t>    </a:t>
            </a:r>
            <a:r>
              <a:rPr lang="pt-BR" sz="1400" b="1" dirty="0" smtClean="0">
                <a:latin typeface="UnB Office" pitchFamily="34" charset="0"/>
              </a:rPr>
              <a:t>Estimativa mensal das despesas de funcionamento x meses do ano: </a:t>
            </a:r>
          </a:p>
          <a:p>
            <a:pPr marL="342900" indent="-342900"/>
            <a:r>
              <a:rPr lang="pt-BR" sz="1400" b="1" dirty="0" smtClean="0">
                <a:latin typeface="UnB Office" pitchFamily="34" charset="0"/>
              </a:rPr>
              <a:t>        R$19,4 milhões x 12 </a:t>
            </a:r>
            <a:r>
              <a:rPr lang="pt-BR" sz="1400" dirty="0" smtClean="0">
                <a:latin typeface="UnB Office" pitchFamily="34" charset="0"/>
              </a:rPr>
              <a:t>=  </a:t>
            </a:r>
            <a:r>
              <a:rPr lang="pt-BR" sz="1400" b="1" dirty="0" smtClean="0">
                <a:latin typeface="UnB Office" pitchFamily="34" charset="0"/>
              </a:rPr>
              <a:t>R$ 232,6 milhões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251520" y="980728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UnB Office" pitchFamily="34" charset="0"/>
              </a:rPr>
              <a:t>Tabela 11: </a:t>
            </a:r>
            <a:r>
              <a:rPr lang="pt-BR" sz="2000" b="1" dirty="0">
                <a:latin typeface="UnB Office" pitchFamily="34" charset="0"/>
              </a:rPr>
              <a:t>R</a:t>
            </a:r>
            <a:r>
              <a:rPr lang="pt-BR" sz="2000" b="1" dirty="0" smtClean="0">
                <a:latin typeface="UnB Office" pitchFamily="34" charset="0"/>
              </a:rPr>
              <a:t>edução dos contratos da FUB</a:t>
            </a:r>
            <a:endParaRPr lang="pt-BR" sz="2000" b="1" dirty="0">
              <a:latin typeface="UnB Office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4032448" cy="1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8626" y="1196753"/>
            <a:ext cx="5023573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115616" y="76470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UnB Office" pitchFamily="34" charset="0"/>
              </a:rPr>
              <a:t>Tabela 12: Restos a Pagar para o ano de 2017</a:t>
            </a:r>
            <a:endParaRPr lang="pt-BR" sz="2000" b="1" dirty="0">
              <a:latin typeface="UnB Office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31640" y="836712"/>
            <a:ext cx="61206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UnB Office" pitchFamily="34" charset="0"/>
              </a:rPr>
              <a:t>Orientações:</a:t>
            </a:r>
          </a:p>
          <a:p>
            <a:pPr algn="just"/>
            <a:endParaRPr lang="pt-BR" sz="2000" b="1" dirty="0" smtClean="0">
              <a:latin typeface="UnB Office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UnB Office" pitchFamily="34" charset="0"/>
              </a:rPr>
              <a:t> Até março, a </a:t>
            </a:r>
            <a:r>
              <a:rPr lang="pt-BR" sz="2000" dirty="0">
                <a:latin typeface="UnB Office" pitchFamily="34" charset="0"/>
              </a:rPr>
              <a:t>Universidade receberá apenas </a:t>
            </a:r>
            <a:r>
              <a:rPr lang="pt-BR" sz="2000" dirty="0" smtClean="0">
                <a:latin typeface="UnB Office" pitchFamily="34" charset="0"/>
              </a:rPr>
              <a:t>1/18 avos </a:t>
            </a:r>
            <a:r>
              <a:rPr lang="pt-BR" sz="2000" dirty="0">
                <a:latin typeface="UnB Office" pitchFamily="34" charset="0"/>
              </a:rPr>
              <a:t>para </a:t>
            </a:r>
            <a:r>
              <a:rPr lang="pt-BR" sz="2000" dirty="0" smtClean="0">
                <a:latin typeface="UnB Office" pitchFamily="34" charset="0"/>
              </a:rPr>
              <a:t>as despesas </a:t>
            </a:r>
            <a:r>
              <a:rPr lang="pt-BR" sz="2000" dirty="0">
                <a:latin typeface="UnB Office" pitchFamily="34" charset="0"/>
              </a:rPr>
              <a:t>de </a:t>
            </a:r>
            <a:r>
              <a:rPr lang="pt-BR" sz="2000" dirty="0" smtClean="0">
                <a:latin typeface="UnB Office" pitchFamily="34" charset="0"/>
              </a:rPr>
              <a:t>custeio;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>
              <a:latin typeface="UnB Office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UnB Office" pitchFamily="34" charset="0"/>
              </a:rPr>
              <a:t> Busca de recursos junto à SPO/MEC;</a:t>
            </a:r>
          </a:p>
          <a:p>
            <a:pPr algn="just"/>
            <a:endParaRPr lang="pt-BR" sz="2000" dirty="0" smtClean="0">
              <a:latin typeface="UnB Office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UnB Office" pitchFamily="34" charset="0"/>
              </a:rPr>
              <a:t> Negociação financeiro para gerar receita a partir de janeiro (superávit);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 smtClean="0">
              <a:latin typeface="UnB Office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UnB Office" pitchFamily="34" charset="0"/>
              </a:rPr>
              <a:t> No decorrer do exercício de 2017, poderá ser realizado ajuste/ remanejamento de orçamento para o grupo de ODC (custeio), caso haja programação institucional.</a:t>
            </a:r>
          </a:p>
          <a:p>
            <a:pPr>
              <a:buFont typeface="Wingdings" pitchFamily="2" charset="2"/>
              <a:buChar char="Ø"/>
            </a:pPr>
            <a:endParaRPr lang="pt-BR" sz="2000" dirty="0" smtClean="0">
              <a:latin typeface="UnB Office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000" b="1" dirty="0" smtClean="0">
              <a:latin typeface="UnB Office" pitchFamily="34" charset="0"/>
            </a:endParaRPr>
          </a:p>
          <a:p>
            <a:endParaRPr lang="pt-BR" sz="2000" dirty="0" smtClean="0">
              <a:latin typeface="UnB Office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000" dirty="0" smtClean="0">
              <a:latin typeface="UnB Office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9024" y="54868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UnB Office" pitchFamily="34" charset="0"/>
              </a:rPr>
              <a:t>Gráfico 1: Contingenciamento de Limites em relação à Dotação Inicial nos anos de 2015 e 2016  - (Fonte 0112 - Tesouro)</a:t>
            </a:r>
            <a:endParaRPr lang="pt-BR" sz="2000" b="1" dirty="0">
              <a:latin typeface="UnB Office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8136904" cy="30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395536" y="836712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latin typeface="UnB Office" pitchFamily="34" charset="0"/>
              </a:rPr>
              <a:t>Tabela 2 – LOA 2016: Receita e Destinação dos Custos Indiretos </a:t>
            </a:r>
          </a:p>
          <a:p>
            <a:r>
              <a:rPr lang="pt-BR" sz="2000" b="1" dirty="0" smtClean="0">
                <a:latin typeface="UnB Office" pitchFamily="34" charset="0"/>
              </a:rPr>
              <a:t>(Resolução CAD nº 45/2014)</a:t>
            </a:r>
            <a:endParaRPr lang="pt-BR" sz="2000" b="1" dirty="0">
              <a:latin typeface="UnB Office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8131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395536" y="764704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latin typeface="UnB Office" pitchFamily="34" charset="0"/>
              </a:rPr>
              <a:t>Tabela 3: Receita gerada pela cobrança de custos indiretos por meio de crédito descentralizado à FUB – Ano 2016 </a:t>
            </a:r>
          </a:p>
          <a:p>
            <a:pPr algn="just"/>
            <a:r>
              <a:rPr lang="pt-BR" sz="2000" b="1" dirty="0" smtClean="0">
                <a:latin typeface="UnB Office" pitchFamily="34" charset="0"/>
              </a:rPr>
              <a:t>(Resolução CAD nº 45/2014)</a:t>
            </a:r>
          </a:p>
          <a:p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2092325"/>
            <a:ext cx="86391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08912" cy="42561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LOA 2017</a:t>
            </a:r>
            <a:br>
              <a:rPr lang="pt-BR" b="1" dirty="0" smtClean="0"/>
            </a:br>
            <a:r>
              <a:rPr lang="pt-BR" sz="3600" dirty="0" smtClean="0"/>
              <a:t>Fundação Universidade de Brasília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683568" y="105273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UnB Office" pitchFamily="34" charset="0"/>
              </a:rPr>
              <a:t>Tabela 4 - LOA 2017: Orçamento por Fonte de Recursos e Grupo de Despesa  					</a:t>
            </a:r>
            <a:r>
              <a:rPr lang="pt-BR" sz="1400" i="1" dirty="0" smtClean="0">
                <a:latin typeface="UnB Office" pitchFamily="34" charset="0"/>
              </a:rPr>
              <a:t>R$ milhões</a:t>
            </a:r>
            <a:endParaRPr lang="pt-BR" sz="1400" i="1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844824"/>
            <a:ext cx="7488832" cy="287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95536" y="90872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latin typeface="UnB Office" pitchFamily="34" charset="0"/>
              </a:rPr>
              <a:t>Tabela 5 - LOA 2017: Ações Orçamentárias de Pessoal, Benefícios e Encargos – Fonte Tesouro  </a:t>
            </a:r>
            <a:endParaRPr lang="pt-BR" sz="2000" b="1" dirty="0">
              <a:latin typeface="UnB Office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8496944" cy="420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76672"/>
            <a:ext cx="404851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467544" y="836712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UnB Office" pitchFamily="34" charset="0"/>
              </a:rPr>
              <a:t>Gráfico 2 – LOA 2017: Dotação Inicial por Grupo de Despesa</a:t>
            </a:r>
            <a:endParaRPr lang="pt-BR" sz="2000" b="1" dirty="0">
              <a:latin typeface="UnB Office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268760"/>
            <a:ext cx="54006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623148" y="2492896"/>
            <a:ext cx="118110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(1.398,9 milhões)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199212" y="2879601"/>
            <a:ext cx="1181100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(208,5 milhões)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436096" y="3284984"/>
            <a:ext cx="1224136" cy="21602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(54,8 milhões)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6615</TotalTime>
  <Words>684</Words>
  <Application>Microsoft Office PowerPoint</Application>
  <PresentationFormat>Apresentação na tela (4:3)</PresentationFormat>
  <Paragraphs>93</Paragraphs>
  <Slides>24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Slide 1</vt:lpstr>
      <vt:lpstr>Slide 2</vt:lpstr>
      <vt:lpstr>Slide 3</vt:lpstr>
      <vt:lpstr>Slide 4</vt:lpstr>
      <vt:lpstr>Slide 5</vt:lpstr>
      <vt:lpstr>   LOA 2017 Fundação Universidade de Brasília  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Fernando-DOR</dc:creator>
  <cp:lastModifiedBy>02629381625</cp:lastModifiedBy>
  <cp:revision>346</cp:revision>
  <dcterms:created xsi:type="dcterms:W3CDTF">2016-11-28T14:51:14Z</dcterms:created>
  <dcterms:modified xsi:type="dcterms:W3CDTF">2017-02-24T14:54:10Z</dcterms:modified>
</cp:coreProperties>
</file>